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6" r:id="rId5"/>
    <p:sldId id="261" r:id="rId6"/>
    <p:sldId id="259" r:id="rId7"/>
    <p:sldId id="264" r:id="rId8"/>
    <p:sldId id="265" r:id="rId9"/>
    <p:sldId id="267" r:id="rId10"/>
    <p:sldId id="268" r:id="rId11"/>
    <p:sldId id="269" r:id="rId12"/>
    <p:sldId id="270" r:id="rId13"/>
    <p:sldId id="271" r:id="rId14"/>
    <p:sldId id="272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8" autoAdjust="0"/>
    <p:restoredTop sz="94660"/>
  </p:normalViewPr>
  <p:slideViewPr>
    <p:cSldViewPr snapToGrid="0" snapToObjects="1">
      <p:cViewPr>
        <p:scale>
          <a:sx n="110" d="100"/>
          <a:sy n="110" d="100"/>
        </p:scale>
        <p:origin x="-296" y="-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F85CC-9214-F04C-AE25-1536917DBC68}" type="datetimeFigureOut">
              <a:rPr lang="en-US" smtClean="0"/>
              <a:t>12/12/13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4577-134F-D343-941F-5DCC960F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773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F85CC-9214-F04C-AE25-1536917DBC68}" type="datetimeFigureOut">
              <a:rPr lang="en-US" smtClean="0"/>
              <a:t>12/12/13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4577-134F-D343-941F-5DCC960F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79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F85CC-9214-F04C-AE25-1536917DBC68}" type="datetimeFigureOut">
              <a:rPr lang="en-US" smtClean="0"/>
              <a:t>12/12/13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4577-134F-D343-941F-5DCC960F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151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F85CC-9214-F04C-AE25-1536917DBC68}" type="datetimeFigureOut">
              <a:rPr lang="en-US" smtClean="0"/>
              <a:t>12/12/13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4577-134F-D343-941F-5DCC960F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667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F85CC-9214-F04C-AE25-1536917DBC68}" type="datetimeFigureOut">
              <a:rPr lang="en-US" smtClean="0"/>
              <a:t>12/12/13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4577-134F-D343-941F-5DCC960F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614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F85CC-9214-F04C-AE25-1536917DBC68}" type="datetimeFigureOut">
              <a:rPr lang="en-US" smtClean="0"/>
              <a:t>12/12/13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4577-134F-D343-941F-5DCC960F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98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F85CC-9214-F04C-AE25-1536917DBC68}" type="datetimeFigureOut">
              <a:rPr lang="en-US" smtClean="0"/>
              <a:t>12/12/13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4577-134F-D343-941F-5DCC960F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318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F85CC-9214-F04C-AE25-1536917DBC68}" type="datetimeFigureOut">
              <a:rPr lang="en-US" smtClean="0"/>
              <a:t>12/12/13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4577-134F-D343-941F-5DCC960F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620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F85CC-9214-F04C-AE25-1536917DBC68}" type="datetimeFigureOut">
              <a:rPr lang="en-US" smtClean="0"/>
              <a:t>12/12/13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4577-134F-D343-941F-5DCC960F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0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F85CC-9214-F04C-AE25-1536917DBC68}" type="datetimeFigureOut">
              <a:rPr lang="en-US" smtClean="0"/>
              <a:t>12/12/13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4577-134F-D343-941F-5DCC960F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630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F85CC-9214-F04C-AE25-1536917DBC68}" type="datetimeFigureOut">
              <a:rPr lang="en-US" smtClean="0"/>
              <a:t>12/12/13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4577-134F-D343-941F-5DCC960F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38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F85CC-9214-F04C-AE25-1536917DBC68}" type="datetimeFigureOut">
              <a:rPr lang="en-US" smtClean="0"/>
              <a:t>12/12/13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44577-134F-D343-941F-5DCC960F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37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 Neue Light"/>
          <a:ea typeface="+mj-ea"/>
          <a:cs typeface="Helvetica Neue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 Neue Light"/>
          <a:ea typeface="+mn-ea"/>
          <a:cs typeface="Helvetica Neue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 Neue Light"/>
          <a:ea typeface="+mn-ea"/>
          <a:cs typeface="Helvetica Neue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 Neue Light"/>
          <a:ea typeface="+mn-ea"/>
          <a:cs typeface="Helvetica Neue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Helvetica Neue Medium"/>
                <a:cs typeface="Helvetica Neue Medium"/>
              </a:rPr>
              <a:t>GPU-Accelerated </a:t>
            </a:r>
            <a:r>
              <a:rPr lang="en-US" dirty="0">
                <a:latin typeface="Helvetica Neue Medium"/>
                <a:cs typeface="Helvetica Neue Medium"/>
              </a:rPr>
              <a:t>Conversion of RGBD Images to Textured Triangle </a:t>
            </a:r>
            <a:r>
              <a:rPr lang="en-US" dirty="0" smtClean="0">
                <a:latin typeface="Helvetica Neue Medium"/>
                <a:cs typeface="Helvetica Neue Medium"/>
              </a:rPr>
              <a:t>Meshes</a:t>
            </a:r>
            <a:endParaRPr lang="en-US" dirty="0">
              <a:latin typeface="Helvetica Neue Medium"/>
              <a:cs typeface="Helvetica Neue Medium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/>
              <a:t>Collin Boots </a:t>
            </a:r>
            <a:r>
              <a:rPr lang="en-US" dirty="0" smtClean="0"/>
              <a:t>and Dalton </a:t>
            </a:r>
            <a:r>
              <a:rPr lang="en-US" dirty="0"/>
              <a:t>Banks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938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Normal Estimation</a:t>
            </a:r>
          </a:p>
        </p:txBody>
      </p:sp>
      <p:pic>
        <p:nvPicPr>
          <p:cNvPr id="4" name="Content Placeholder 3" descr="Hair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195" r="-211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17312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 Reconstruction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 resolution mesh (all valid vertices)</a:t>
            </a:r>
          </a:p>
          <a:p>
            <a:r>
              <a:rPr lang="en-US" dirty="0" smtClean="0"/>
              <a:t>Parameterize by triangle</a:t>
            </a:r>
          </a:p>
        </p:txBody>
      </p:sp>
    </p:spTree>
    <p:extLst>
      <p:ext uri="{BB962C8B-B14F-4D97-AF65-F5344CB8AC3E}">
        <p14:creationId xmlns:p14="http://schemas.microsoft.com/office/powerpoint/2010/main" val="506429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Reconstruction</a:t>
            </a:r>
          </a:p>
        </p:txBody>
      </p:sp>
      <p:pic>
        <p:nvPicPr>
          <p:cNvPr id="4" name="Content Placeholder 3" descr="MeshFil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85" b="14885"/>
          <a:stretch>
            <a:fillRect/>
          </a:stretch>
        </p:blipFill>
        <p:spPr>
          <a:xfrm>
            <a:off x="-92350" y="2147430"/>
            <a:ext cx="5310492" cy="2920566"/>
          </a:xfrm>
        </p:spPr>
      </p:pic>
      <p:pic>
        <p:nvPicPr>
          <p:cNvPr id="5" name="Picture 4" descr="MeshHea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2"/>
          <a:stretch/>
        </p:blipFill>
        <p:spPr>
          <a:xfrm>
            <a:off x="5322047" y="2135886"/>
            <a:ext cx="3871896" cy="29816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28270" y="5103224"/>
            <a:ext cx="771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Neue Light"/>
                <a:cs typeface="Helvetica Neue Light"/>
              </a:rPr>
              <a:t>filled</a:t>
            </a:r>
            <a:endParaRPr lang="en-US" sz="2400" dirty="0">
              <a:latin typeface="Helvetica Neue Light"/>
              <a:cs typeface="Helvetica Neue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65464" y="5103224"/>
            <a:ext cx="1558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Light"/>
                <a:cs typeface="Helvetica Neue Light"/>
              </a:rPr>
              <a:t>w</a:t>
            </a:r>
            <a:r>
              <a:rPr lang="en-US" sz="2400" dirty="0" smtClean="0">
                <a:latin typeface="Helvetica Neue Light"/>
                <a:cs typeface="Helvetica Neue Light"/>
              </a:rPr>
              <a:t>ire frame</a:t>
            </a:r>
            <a:endParaRPr lang="en-US" sz="2400" dirty="0"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407859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Pipeline / Interactive </a:t>
            </a:r>
            <a:r>
              <a:rPr lang="en-US" dirty="0" err="1" smtClean="0"/>
              <a:t>Shaders</a:t>
            </a:r>
            <a:endParaRPr lang="en-US" dirty="0"/>
          </a:p>
        </p:txBody>
      </p:sp>
      <p:pic>
        <p:nvPicPr>
          <p:cNvPr id="4" name="Content Placeholder 3" descr="AllStage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195" r="-211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08997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Determine if improved normals are necessary for surface reconstruction</a:t>
            </a:r>
          </a:p>
          <a:p>
            <a:r>
              <a:rPr lang="en-US" dirty="0" smtClean="0"/>
              <a:t>Account for Kinect </a:t>
            </a:r>
            <a:r>
              <a:rPr lang="en-US" smtClean="0"/>
              <a:t>depth artifacts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132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Pipeline (part 1)</a:t>
            </a:r>
            <a:endParaRPr lang="en-US" dirty="0"/>
          </a:p>
        </p:txBody>
      </p:sp>
      <p:pic>
        <p:nvPicPr>
          <p:cNvPr id="8" name="Content Placeholder 7" descr="pipelineflowchart1.pd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263" r="-462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38780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Pipeline (part 2)</a:t>
            </a:r>
            <a:endParaRPr lang="en-US" dirty="0"/>
          </a:p>
        </p:txBody>
      </p:sp>
      <p:pic>
        <p:nvPicPr>
          <p:cNvPr id="11" name="Content Placeholder 10" descr="pipelineflowchart2.pd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5858" r="-125858"/>
          <a:stretch>
            <a:fillRect/>
          </a:stretch>
        </p:blipFill>
        <p:spPr>
          <a:xfrm>
            <a:off x="-558768" y="160020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287172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 Reconstruction Algorithm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latin typeface="Helvetica Neue Medium"/>
                <a:cs typeface="Helvetica Neue Medium"/>
              </a:rPr>
              <a:t>Poisson Surface Reconstruction</a:t>
            </a:r>
          </a:p>
          <a:p>
            <a:r>
              <a:rPr lang="en-US" sz="2400" dirty="0" smtClean="0"/>
              <a:t>Approximates surface as boundary of underlying indicator function</a:t>
            </a:r>
          </a:p>
          <a:p>
            <a:r>
              <a:rPr lang="en-US" sz="2400" dirty="0" smtClean="0"/>
              <a:t>Requires oriented point cloud (i.e. estimation of point normals)</a:t>
            </a:r>
          </a:p>
          <a:p>
            <a:r>
              <a:rPr lang="en-US" sz="2400" dirty="0" smtClean="0"/>
              <a:t>CPU </a:t>
            </a:r>
            <a:r>
              <a:rPr lang="en-US" sz="2400" dirty="0"/>
              <a:t>implementation won SGP Software </a:t>
            </a:r>
            <a:r>
              <a:rPr lang="en-US" sz="2400" dirty="0" smtClean="0"/>
              <a:t>Award</a:t>
            </a:r>
          </a:p>
          <a:p>
            <a:r>
              <a:rPr lang="en-US" sz="2400" dirty="0" smtClean="0"/>
              <a:t>Highly parallelizable algorithm</a:t>
            </a:r>
          </a:p>
        </p:txBody>
      </p:sp>
      <p:pic>
        <p:nvPicPr>
          <p:cNvPr id="8" name="Picture 7" descr="poisson_recon_mode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144" y="3322074"/>
            <a:ext cx="3791284" cy="141071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633144" y="4941721"/>
            <a:ext cx="4053656" cy="1719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/>
              <a:t>Michael </a:t>
            </a:r>
            <a:r>
              <a:rPr lang="en-US" sz="1600" dirty="0" err="1" smtClean="0"/>
              <a:t>Kazhdan</a:t>
            </a:r>
            <a:r>
              <a:rPr lang="en-US" sz="1600" dirty="0" smtClean="0"/>
              <a:t>, Matthew Bolitho, and </a:t>
            </a:r>
            <a:r>
              <a:rPr lang="en-US" sz="1600" dirty="0" err="1" smtClean="0"/>
              <a:t>Hueges</a:t>
            </a:r>
            <a:r>
              <a:rPr lang="en-US" sz="1600" dirty="0" smtClean="0"/>
              <a:t> Hoppe. </a:t>
            </a:r>
            <a:r>
              <a:rPr lang="en-US" sz="1600" i="1" dirty="0" smtClean="0"/>
              <a:t>Poisson </a:t>
            </a:r>
            <a:r>
              <a:rPr lang="en-US" sz="1600" i="1" dirty="0"/>
              <a:t>Surface Reconstruction.</a:t>
            </a:r>
            <a:r>
              <a:rPr lang="en-US" sz="1600" dirty="0"/>
              <a:t> </a:t>
            </a:r>
            <a:r>
              <a:rPr lang="en-US" sz="1600" dirty="0" err="1" smtClean="0"/>
              <a:t>Eurographics</a:t>
            </a:r>
            <a:r>
              <a:rPr lang="en-US" sz="1600" dirty="0" smtClean="0"/>
              <a:t> Symposium </a:t>
            </a:r>
            <a:r>
              <a:rPr lang="en-US" sz="1600" dirty="0"/>
              <a:t>on </a:t>
            </a:r>
            <a:r>
              <a:rPr lang="en-US" sz="1600" dirty="0" smtClean="0"/>
              <a:t>Geometry Processing (2006).</a:t>
            </a:r>
          </a:p>
        </p:txBody>
      </p:sp>
      <p:pic>
        <p:nvPicPr>
          <p:cNvPr id="11" name="Picture 10" descr="poisson_recon_diagra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144" y="1818410"/>
            <a:ext cx="3791284" cy="142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410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Low-Level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Capture, synchronize, and optionally save RGB and depth images streaming from RGB-D capture device</a:t>
            </a:r>
          </a:p>
          <a:p>
            <a:r>
              <a:rPr lang="en-US" sz="2400" dirty="0" smtClean="0"/>
              <a:t>Display and process either live or recorded RGB-D streams</a:t>
            </a:r>
            <a:endParaRPr lang="en-US" sz="2400" i="1" dirty="0" smtClean="0"/>
          </a:p>
        </p:txBody>
      </p:sp>
      <p:pic>
        <p:nvPicPr>
          <p:cNvPr id="5" name="Content Placeholder 4" descr="KinectData.PNG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871" b="-6330"/>
          <a:stretch/>
        </p:blipFill>
        <p:spPr>
          <a:xfrm>
            <a:off x="4654214" y="1564686"/>
            <a:ext cx="4038600" cy="2552783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654214" y="4033255"/>
            <a:ext cx="4038600" cy="51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smtClean="0"/>
              <a:t>Synchronized RGB and depth streams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01393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3999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Low-Level Framework Architecture</a:t>
            </a:r>
            <a:endParaRPr lang="en-US" dirty="0"/>
          </a:p>
        </p:txBody>
      </p:sp>
      <p:pic>
        <p:nvPicPr>
          <p:cNvPr id="4" name="Content Placeholder 3" descr="FrameworkLayout.pd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414" b="1441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33849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Cloud Reconstruction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51906" y="1535113"/>
            <a:ext cx="4040188" cy="639762"/>
          </a:xfrm>
        </p:spPr>
        <p:txBody>
          <a:bodyPr/>
          <a:lstStyle/>
          <a:p>
            <a:r>
              <a:rPr lang="en-US" dirty="0" smtClean="0"/>
              <a:t>RGB Image + Depth Image</a:t>
            </a:r>
            <a:endParaRPr lang="en-US" dirty="0"/>
          </a:p>
        </p:txBody>
      </p:sp>
      <p:pic>
        <p:nvPicPr>
          <p:cNvPr id="7" name="Content Placeholder 6" descr="scene_rgb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6" r="11656"/>
          <a:stretch>
            <a:fillRect/>
          </a:stretch>
        </p:blipFill>
        <p:spPr/>
      </p:pic>
      <p:pic>
        <p:nvPicPr>
          <p:cNvPr id="4" name="Content Placeholder 3" descr="scene_depth.pn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1" r="116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17839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Cloud Reconstruction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51906" y="1535113"/>
            <a:ext cx="4040188" cy="639762"/>
          </a:xfrm>
        </p:spPr>
        <p:txBody>
          <a:bodyPr/>
          <a:lstStyle/>
          <a:p>
            <a:pPr algn="ctr"/>
            <a:r>
              <a:rPr lang="en-US" smtClean="0"/>
              <a:t>Point </a:t>
            </a:r>
            <a:r>
              <a:rPr lang="en-US" dirty="0" smtClean="0"/>
              <a:t>Cloud</a:t>
            </a:r>
            <a:endParaRPr lang="en-US" dirty="0"/>
          </a:p>
        </p:txBody>
      </p:sp>
      <p:pic>
        <p:nvPicPr>
          <p:cNvPr id="7" name="Content Placeholder 6" descr="scene_pointcloud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9" r="3859"/>
          <a:stretch>
            <a:fillRect/>
          </a:stretch>
        </p:blipFill>
        <p:spPr>
          <a:xfrm>
            <a:off x="2551906" y="2174875"/>
            <a:ext cx="4040188" cy="3951288"/>
          </a:xfrm>
        </p:spPr>
      </p:pic>
    </p:spTree>
    <p:extLst>
      <p:ext uri="{BB962C8B-B14F-4D97-AF65-F5344CB8AC3E}">
        <p14:creationId xmlns:p14="http://schemas.microsoft.com/office/powerpoint/2010/main" val="598338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Normal Estimation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Identify nearest neighbors</a:t>
            </a:r>
          </a:p>
          <a:p>
            <a:pPr lvl="1"/>
            <a:r>
              <a:rPr lang="en-US" sz="2000" dirty="0" smtClean="0"/>
              <a:t>First pass: XY image window</a:t>
            </a:r>
          </a:p>
          <a:p>
            <a:pPr lvl="1"/>
            <a:r>
              <a:rPr lang="en-US" sz="2000" dirty="0" smtClean="0"/>
              <a:t>Second pass: 3D radius threshold</a:t>
            </a:r>
          </a:p>
          <a:p>
            <a:r>
              <a:rPr lang="en-US" sz="2400" strike="sngStrike" dirty="0" smtClean="0"/>
              <a:t>Estimate normal from NN best-fit plane using </a:t>
            </a:r>
            <a:r>
              <a:rPr lang="en-US" sz="2400" strike="sngStrike" dirty="0" smtClean="0"/>
              <a:t>PCA</a:t>
            </a:r>
          </a:p>
          <a:p>
            <a:pPr lvl="1"/>
            <a:r>
              <a:rPr lang="en-US" sz="2000" dirty="0" smtClean="0"/>
              <a:t>Too slow: reimplemented using averaging</a:t>
            </a:r>
            <a:endParaRPr lang="en-US" sz="2000" dirty="0" smtClean="0"/>
          </a:p>
          <a:p>
            <a:r>
              <a:rPr lang="en-US" sz="2400" dirty="0" smtClean="0"/>
              <a:t>Assign direction using dot-product with camera vector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15875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226</Words>
  <Application>Microsoft Macintosh PowerPoint</Application>
  <PresentationFormat>On-screen Show (4:3)</PresentationFormat>
  <Paragraphs>39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GPU-Accelerated Conversion of RGBD Images to Textured Triangle Meshes</vt:lpstr>
      <vt:lpstr>Processing Pipeline (part 1)</vt:lpstr>
      <vt:lpstr>Processing Pipeline (part 2)</vt:lpstr>
      <vt:lpstr>Mesh Reconstruction Algorithm</vt:lpstr>
      <vt:lpstr>Low-Level Framework</vt:lpstr>
      <vt:lpstr>Low-Level Framework Architecture</vt:lpstr>
      <vt:lpstr>Point Cloud Reconstruction</vt:lpstr>
      <vt:lpstr>Point Cloud Reconstruction</vt:lpstr>
      <vt:lpstr>Point Normal Estimation</vt:lpstr>
      <vt:lpstr>Point Normal Estimation</vt:lpstr>
      <vt:lpstr>Mesh Reconstruction</vt:lpstr>
      <vt:lpstr>Mesh Reconstruction</vt:lpstr>
      <vt:lpstr>Full Pipeline / Interactive Shaders</vt:lpstr>
      <vt:lpstr>Future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GPU-Accelerated Conversion of RGBD Images to Textured Triangle Meshes</dc:title>
  <dc:creator>Dalton Banks</dc:creator>
  <cp:lastModifiedBy>Dalton Banks</cp:lastModifiedBy>
  <cp:revision>18</cp:revision>
  <dcterms:created xsi:type="dcterms:W3CDTF">2013-11-27T01:02:55Z</dcterms:created>
  <dcterms:modified xsi:type="dcterms:W3CDTF">2013-12-13T04:13:10Z</dcterms:modified>
</cp:coreProperties>
</file>